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Segoe UI" panose="020B0502040204020203" pitchFamily="34" charset="0"/>
      <p:regular r:id="rId9"/>
      <p:bold r:id="rId10"/>
      <p:italic r:id="rId11"/>
      <p:boldItalic r:id="rId12"/>
    </p:embeddedFont>
    <p:embeddedFont>
      <p:font typeface="Sitka Display" pitchFamily="2" charset="0"/>
      <p:regular r:id="rId13"/>
      <p:bold r:id="rId14"/>
      <p:italic r:id="rId15"/>
      <p:boldItalic r:id="rId16"/>
    </p:embeddedFont>
    <p:embeddedFont>
      <p:font typeface="Sora Light" panose="020B0604020202020204" charset="0"/>
      <p:regular r:id="rId17"/>
    </p:embeddedFont>
    <p:embeddedFont>
      <p:font typeface="Sora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3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22EE22-E401-9679-4F11-68EABD7060F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44180"/>
            <a:ext cx="72707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Statkraft 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0971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anose="020B0604020202020204" charset="0"/>
              </a:rPr>
              <a:t>Classificação Automática de Frutas e Legumes</a:t>
            </a:r>
            <a:endParaRPr lang="en-US" sz="4450" b="1" dirty="0">
              <a:latin typeface="Sitka Display" pitchFamily="2" charset="0"/>
              <a:cs typeface="Sora Semi Bold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3260050"/>
            <a:ext cx="7627382" cy="85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Deep Learning e </a:t>
            </a:r>
            <a:r>
              <a:rPr lang="en-US" sz="3550" dirty="0" err="1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Visão</a:t>
            </a:r>
            <a:r>
              <a:rPr lang="en-US" sz="3550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 </a:t>
            </a:r>
            <a:r>
              <a:rPr lang="en-US" sz="3550" dirty="0" err="1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Computacional</a:t>
            </a:r>
            <a:endParaRPr lang="en-US" sz="3550" dirty="0">
              <a:latin typeface="Sitka Display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69631" y="5538907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Autores: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Daniel Lloyd, Thiago Borsoni e Bernardo Pinto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8" y="5295186"/>
            <a:ext cx="45719" cy="889857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CBE21-039D-BAC5-4F80-FD3EB9074EFF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760" y="435054"/>
            <a:ext cx="2081927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53760" y="853440"/>
            <a:ext cx="9211389" cy="718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Motivação e Desafio do Projeto</a:t>
            </a:r>
            <a:endParaRPr lang="en-US" sz="4500" b="1" dirty="0">
              <a:latin typeface="Sitka Display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53760" y="1951315"/>
            <a:ext cx="7959328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 automação de balanças inteligentes em supermercados e feiras depende da capacidade de </a:t>
            </a:r>
            <a:r>
              <a:rPr lang="en-US" sz="1400" dirty="0">
                <a:solidFill>
                  <a:srgbClr val="3B3535"/>
                </a:solidFill>
                <a:highlight>
                  <a:srgbClr val="F9D2D6"/>
                </a:highlight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reconhecer rapidamente frutas e legumes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reduzindo o tempo de atendimento e evitando erros humanos na escolha do produto.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53760" y="2853095"/>
            <a:ext cx="7959328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Com o aumento do uso de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sistemas de autoatendimento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há uma demanda crescente por </a:t>
            </a:r>
            <a:r>
              <a:rPr lang="en-US" sz="1400" dirty="0">
                <a:solidFill>
                  <a:srgbClr val="DA1B2E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modelos leves e eficientes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capazes de identificar produtos em diferentes condições de iluminação, ângulos e presença de sacolas plásticas.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53760" y="3754874"/>
            <a:ext cx="7959328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projeto busca unir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Aprendizado Profundo (Deep Learning)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e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Visão Computacional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para oferecer uma solução prática, escalável e de alta acurácia para o reconhecimento visual desses produtos em ambientes de varejo.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708" y="1986915"/>
            <a:ext cx="5177552" cy="5177552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971652" y="5071876"/>
            <a:ext cx="5177552" cy="925354"/>
          </a:xfrm>
          <a:prstGeom prst="roundRect">
            <a:avLst>
              <a:gd name="adj" fmla="val 7182"/>
            </a:avLst>
          </a:prstGeom>
          <a:solidFill>
            <a:srgbClr val="F7BBC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767" y="5306429"/>
            <a:ext cx="197763" cy="15811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485645" y="5269520"/>
            <a:ext cx="4505444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foco é a otimização para </a:t>
            </a: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Edge Devices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garantindo baixo tempo de inferência e eficiência energética.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4B847-8D1C-F95B-2B1B-91C05CA4EC2F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575" y="469702"/>
            <a:ext cx="224682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2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597575" y="921187"/>
            <a:ext cx="13435251" cy="1550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O Desafio da Classificação em Condições Reais</a:t>
            </a:r>
            <a:endParaRPr lang="en-US" sz="4850" b="1" dirty="0">
              <a:latin typeface="Sitka Display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97575" y="1977709"/>
            <a:ext cx="4364593" cy="2515314"/>
          </a:xfrm>
          <a:prstGeom prst="roundRect">
            <a:avLst>
              <a:gd name="adj" fmla="val 285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75930" y="2156065"/>
            <a:ext cx="512207" cy="512207"/>
          </a:xfrm>
          <a:prstGeom prst="roundRect">
            <a:avLst>
              <a:gd name="adj" fmla="val 1785037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81" y="2268102"/>
            <a:ext cx="230505" cy="2881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75930" y="2839007"/>
            <a:ext cx="260758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Precisão Sob Variáveis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5930" y="3222150"/>
            <a:ext cx="4007882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modelo deve classificar corretamente mesmo sob reflexos, sobreposição de itens e diferenças visuais causadas por sacolas translúcidas.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132903" y="1977709"/>
            <a:ext cx="4364593" cy="2515314"/>
          </a:xfrm>
          <a:prstGeom prst="roundRect">
            <a:avLst>
              <a:gd name="adj" fmla="val 285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311259" y="2156065"/>
            <a:ext cx="512207" cy="512207"/>
          </a:xfrm>
          <a:prstGeom prst="roundRect">
            <a:avLst>
              <a:gd name="adj" fmla="val 1785037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110" y="2268102"/>
            <a:ext cx="230505" cy="28813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11259" y="2839007"/>
            <a:ext cx="227230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Eficiência em Borda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311259" y="3222150"/>
            <a:ext cx="4007882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modelo precisa ser leve o suficiente para rodar em dispositivos de borda (</a:t>
            </a:r>
            <a:r>
              <a:rPr lang="en-US" sz="13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edge devices</a:t>
            </a: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), exigindo baixo tempo de inferência e consumo de memória.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68232" y="1977709"/>
            <a:ext cx="4364593" cy="2515314"/>
          </a:xfrm>
          <a:prstGeom prst="roundRect">
            <a:avLst>
              <a:gd name="adj" fmla="val 285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46588" y="2156065"/>
            <a:ext cx="512207" cy="512207"/>
          </a:xfrm>
          <a:prstGeom prst="roundRect">
            <a:avLst>
              <a:gd name="adj" fmla="val 1785037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439" y="2268102"/>
            <a:ext cx="230505" cy="28813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6588" y="2839007"/>
            <a:ext cx="224682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Dataset Utilizado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46588" y="3222150"/>
            <a:ext cx="4007882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Utilizamos o dataset público </a:t>
            </a:r>
            <a:r>
              <a:rPr lang="en-US" sz="13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Fruits &amp; Vegetable Detection for YOLOv4</a:t>
            </a: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que oferece variabilidade de classes, tamanhos e condições de captura.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95" y="4796871"/>
            <a:ext cx="4382333" cy="2049066"/>
          </a:xfrm>
          <a:prstGeom prst="rect">
            <a:avLst/>
          </a:prstGeom>
        </p:spPr>
      </p:pic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093" y="4796871"/>
            <a:ext cx="4382333" cy="2049066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991" y="4796871"/>
            <a:ext cx="4382333" cy="2049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CF439-C172-A1C3-B0EF-57EB7F982938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024" y="450056"/>
            <a:ext cx="214693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3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71024" y="881420"/>
            <a:ext cx="1348835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Estratégia de Desenvolvimento e Desafios Técnicos</a:t>
            </a:r>
            <a:endParaRPr lang="en-US" sz="4650" b="1" dirty="0">
              <a:latin typeface="Sitka Display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303770" y="2607469"/>
            <a:ext cx="22860" cy="3145631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665059" y="2779514"/>
            <a:ext cx="489466" cy="22860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131665" y="2607469"/>
            <a:ext cx="367070" cy="367070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186374" y="2629972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1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496270" y="2637949"/>
            <a:ext cx="300311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Preparação do Dataset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71024" y="3057882"/>
            <a:ext cx="5928360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Extração de rótulos (incluindo binário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Bag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para "com sacola" ou "sem sacola"). Realizamos balanceamento parcial e divisão </a:t>
            </a:r>
            <a:r>
              <a:rPr lang="en-US" sz="1400" dirty="0" err="1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estratificada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(70% treino, 30% validação).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475875" y="3758327"/>
            <a:ext cx="489466" cy="22860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131665" y="3586282"/>
            <a:ext cx="367070" cy="367070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186374" y="3608784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2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31016" y="3616762"/>
            <a:ext cx="294334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Treinamento YOLOv8s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31016" y="4036695"/>
            <a:ext cx="5928360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Utilização do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yolov8s-cls.pt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pré-treinado. Treinamento por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50 épocas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com imagens 224×224 e batch size 16, utilizando aceleração GPU (CUDA).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665059" y="4589264"/>
            <a:ext cx="489466" cy="22860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131665" y="4417219"/>
            <a:ext cx="367070" cy="367070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186374" y="4439722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3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582472" y="4447699"/>
            <a:ext cx="29169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Análise de Resultados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71024" y="4867632"/>
            <a:ext cx="5928360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Implementação de um pipeline completo de avaliação: matriz de confusão, precisão/recall/F1 por classe e análise dos pares de rótulos mais confundidos.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71024" y="5997773"/>
            <a:ext cx="4778097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Principais Dificuldades Encontradas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71024" y="6564511"/>
            <a:ext cx="1348835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Desbalanceamento de Classes: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Categorias minoritárias (e.g., </a:t>
            </a:r>
            <a:r>
              <a:rPr lang="en-US" sz="1400" dirty="0">
                <a:solidFill>
                  <a:srgbClr val="DA1B2E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raspberry, blackberries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 com desempenho inferior.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71024" y="6962298"/>
            <a:ext cx="1348835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Influência Ambiental: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Sacolas plásticas alteram a textura e a cor percebida, adicionando complexidade.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71024" y="7364449"/>
            <a:ext cx="1348835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Restrições de Hardware: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Limitações para </a:t>
            </a:r>
            <a:r>
              <a:rPr lang="en-US" sz="1400" dirty="0" err="1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treinamentos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mais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profundos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2D7A9B-91BF-43A2-06D6-3A9E5E429B25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13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366" y="2807613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4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44366" y="3294459"/>
            <a:ext cx="13341668" cy="167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Conclusões: A Viabilidade do YOLOv8s em Cenários de Varejo</a:t>
            </a:r>
            <a:endParaRPr lang="en-US" sz="5250" b="1" dirty="0">
              <a:latin typeface="Sitka Display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545086" y="5242203"/>
            <a:ext cx="4324469" cy="2483287"/>
          </a:xfrm>
          <a:prstGeom prst="roundRect">
            <a:avLst>
              <a:gd name="adj" fmla="val 3114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575" y="5154692"/>
            <a:ext cx="220861" cy="220861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205" y="7592139"/>
            <a:ext cx="220861" cy="2208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44052" y="5541169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Alta Acurácia Geral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844052" y="5954316"/>
            <a:ext cx="3726537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modelo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YOLOv8s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demonstrou ser capaz de distinguir a maioria das classes com consistência, apresentando boa acurácia global.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5"/>
          <p:cNvSpPr/>
          <p:nvPr/>
        </p:nvSpPr>
        <p:spPr>
          <a:xfrm>
            <a:off x="7053626" y="5242203"/>
            <a:ext cx="4324469" cy="2483287"/>
          </a:xfrm>
          <a:prstGeom prst="roundRect">
            <a:avLst>
              <a:gd name="adj" fmla="val 3114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115" y="5154692"/>
            <a:ext cx="220861" cy="220861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4745" y="7592139"/>
            <a:ext cx="220861" cy="22086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352592" y="5541169"/>
            <a:ext cx="3553182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Potencial de Implementação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7352592" y="5954316"/>
            <a:ext cx="3726537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Mesmo sob restrições de memória e latência, o modelo provou ser </a:t>
            </a:r>
            <a:r>
              <a:rPr lang="en-US" sz="1400" dirty="0">
                <a:solidFill>
                  <a:srgbClr val="DA1B2E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viável para sistemas de pesagem automática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com forte potencial de uso comercial.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1C1BEE-B812-556B-9DAD-F20EB8C6BFC6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344" y="516969"/>
            <a:ext cx="247149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5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57344" y="1013698"/>
            <a:ext cx="13315712" cy="1705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Próximos Passos e Desenvolvimentos Futuros</a:t>
            </a:r>
            <a:endParaRPr lang="en-US" sz="5350" b="1" dirty="0">
              <a:latin typeface="Sitka Display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57344" y="3000613"/>
            <a:ext cx="6563916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1" y="3106222"/>
            <a:ext cx="281702" cy="3521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45106" y="3751778"/>
            <a:ext cx="3235047" cy="421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Aumentar o volume de dados</a:t>
            </a:r>
          </a:p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" name="Text 4"/>
          <p:cNvSpPr/>
          <p:nvPr/>
        </p:nvSpPr>
        <p:spPr>
          <a:xfrm>
            <a:off x="845106" y="4173379"/>
            <a:ext cx="6188393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Coletar novas fotos por classe (alvo: +3–5× por classe, adicionando mais classes), variando loja/câmera/iluminação e com/sem saco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09021" y="3000613"/>
            <a:ext cx="6564035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128" y="3106222"/>
            <a:ext cx="281702" cy="35218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96783" y="3751778"/>
            <a:ext cx="275772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Avaliação do YOLOv11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596783" y="4173379"/>
            <a:ext cx="6188512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Testar a nova arquitetura YOLOv11, que promete um melhor equilíbrio entre velocidade e precisão (Dynamic Head e Cross-Stage Fusion) e otimização para edge devices.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57344" y="5450443"/>
            <a:ext cx="6563916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451" y="5556052"/>
            <a:ext cx="281702" cy="35218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45106" y="6201608"/>
            <a:ext cx="358187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Expansão do Domínio Visual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45106" y="6623209"/>
            <a:ext cx="6188393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Incluir novas categorias e imagens capturadas em condições reais de supermercado para fortalecer a generalização e robustez do modelo (</a:t>
            </a:r>
            <a:r>
              <a:rPr lang="en-US" sz="1600" i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cross-domain</a:t>
            </a: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7409021" y="5450443"/>
            <a:ext cx="6564035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128" y="5556052"/>
            <a:ext cx="281702" cy="35218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96783" y="6201608"/>
            <a:ext cx="426219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Protótipo de Interface Inteligente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596783" y="6623209"/>
            <a:ext cx="6188512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Desenvolver uma interface integrada à balança, exibindo a classificação, peso e preço em tempo real para criar uma experiência de autoatendimento fluida.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EF0BBB-AFB2-1D62-E1DE-9DA7BB592841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8cf5f6c-4629-4960-bcea-18993d441d4e}" enabled="1" method="Standard" siteId="{a40c0d68-338e-44ef-ab17-812ee42d12c7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Custom</PresentationFormat>
  <Paragraphs>55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Sitka Display</vt:lpstr>
      <vt:lpstr>Arial</vt:lpstr>
      <vt:lpstr>Sora Light</vt:lpstr>
      <vt:lpstr>Sora Semi Bold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Daniel Lloyd</cp:lastModifiedBy>
  <cp:revision>5</cp:revision>
  <dcterms:created xsi:type="dcterms:W3CDTF">2025-10-09T18:15:21Z</dcterms:created>
  <dcterms:modified xsi:type="dcterms:W3CDTF">2025-10-10T22:24:13Z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Statkraft Internal</vt:lpwstr>
  </property>
</Properties>
</file>